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4679"/>
  </p:normalViewPr>
  <p:slideViewPr>
    <p:cSldViewPr snapToGrid="0" snapToObjects="1">
      <p:cViewPr varScale="1">
        <p:scale>
          <a:sx n="128" d="100"/>
          <a:sy n="128" d="100"/>
        </p:scale>
        <p:origin x="624" y="168"/>
      </p:cViewPr>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notesMaster" Target="notesMasters/notesMaster1.xml"/><Relationship Id="rId14" Type="http://schemas.openxmlformats.org/officeDocument/2006/relationships/presProps" Target="presProps.xml"/><Relationship Id="rId15" Type="http://schemas.openxmlformats.org/officeDocument/2006/relationships/viewProps" Target="viewProps.xml"/><Relationship Id="rId16" Type="http://schemas.openxmlformats.org/officeDocument/2006/relationships/theme" Target="theme/theme1.xml"/><Relationship Id="rId1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tiff>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Shape 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2" name="Shape 5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9"/>
        <p:cNvGrpSpPr/>
        <p:nvPr/>
      </p:nvGrpSpPr>
      <p:grpSpPr>
        <a:xfrm>
          <a:off x="0" y="0"/>
          <a:ext cx="0" cy="0"/>
          <a:chOff x="0" y="0"/>
          <a:chExt cx="0" cy="0"/>
        </a:xfrm>
      </p:grpSpPr>
      <p:sp>
        <p:nvSpPr>
          <p:cNvPr id="10" name="Shape 10"/>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Shape 11"/>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Shape 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13"/>
        <p:cNvGrpSpPr/>
        <p:nvPr/>
      </p:nvGrpSpPr>
      <p:grpSpPr>
        <a:xfrm>
          <a:off x="0" y="0"/>
          <a:ext cx="0" cy="0"/>
          <a:chOff x="0" y="0"/>
          <a:chExt cx="0" cy="0"/>
        </a:xfrm>
      </p:grpSpPr>
      <p:sp>
        <p:nvSpPr>
          <p:cNvPr id="14" name="Shape 14"/>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Shape 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Shape 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Shape 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Shape 30"/>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Shape 3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Main point">
    <p:spTree>
      <p:nvGrpSpPr>
        <p:cNvPr id="1" name="Shape 32"/>
        <p:cNvGrpSpPr/>
        <p:nvPr/>
      </p:nvGrpSpPr>
      <p:grpSpPr>
        <a:xfrm>
          <a:off x="0" y="0"/>
          <a:ext cx="0" cy="0"/>
          <a:chOff x="0" y="0"/>
          <a:chExt cx="0" cy="0"/>
        </a:xfrm>
      </p:grpSpPr>
      <p:sp>
        <p:nvSpPr>
          <p:cNvPr id="33" name="Shape 33"/>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Shape 3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Shape 38"/>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Shape 3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aption">
    <p:spTree>
      <p:nvGrpSpPr>
        <p:cNvPr id="1" name="Shape 41"/>
        <p:cNvGrpSpPr/>
        <p:nvPr/>
      </p:nvGrpSpPr>
      <p:grpSpPr>
        <a:xfrm>
          <a:off x="0" y="0"/>
          <a:ext cx="0" cy="0"/>
          <a:chOff x="0" y="0"/>
          <a:chExt cx="0" cy="0"/>
        </a:xfrm>
      </p:grpSpPr>
      <p:sp>
        <p:nvSpPr>
          <p:cNvPr id="42" name="Shape 4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800"/>
              <a:buNone/>
              <a:defRPr/>
            </a:lvl1pPr>
          </a:lstStyle>
          <a:p>
            <a:endParaRPr/>
          </a:p>
        </p:txBody>
      </p:sp>
      <p:sp>
        <p:nvSpPr>
          <p:cNvPr id="43" name="Shape 4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ig number">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311700" y="1106125"/>
            <a:ext cx="8520600" cy="1963500"/>
          </a:xfrm>
          <a:prstGeom prst="rect">
            <a:avLst/>
          </a:prstGeom>
        </p:spPr>
        <p:txBody>
          <a:bodyPr spcFirstLastPara="1" wrap="square" lIns="91425" tIns="91425" rIns="91425" bIns="91425" anchor="b" anchorCtr="0"/>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endParaRPr/>
          </a:p>
        </p:txBody>
      </p:sp>
      <p:sp>
        <p:nvSpPr>
          <p:cNvPr id="46" name="Shape 46"/>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8"/>
        <p:cNvGrpSpPr/>
        <p:nvPr/>
      </p:nvGrpSpPr>
      <p:grpSpPr>
        <a:xfrm>
          <a:off x="0" y="0"/>
          <a:ext cx="0" cy="0"/>
          <a:chOff x="0" y="0"/>
          <a:chExt cx="0" cy="0"/>
        </a:xfrm>
      </p:grpSpPr>
      <p:sp>
        <p:nvSpPr>
          <p:cNvPr id="49" name="Shape 4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p>
            <a:pPr marL="0" lvl="0" indent="0" algn="r">
              <a:spcBef>
                <a:spcPts val="0"/>
              </a:spcBef>
              <a:spcAft>
                <a:spcPts val="0"/>
              </a:spcAft>
              <a:buNone/>
            </a:pPr>
            <a:fld id="{00000000-1234-1234-1234-123412341234}" type="slidenum">
              <a:rPr lang="en" sz="1000">
                <a:solidFill>
                  <a:schemeClr val="dk2"/>
                </a:solidFill>
              </a:rPr>
              <a:t>‹#›</a:t>
            </a:fld>
            <a:endParaRPr sz="1000">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f"/><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3.png"/><Relationship Id="rId3" Type="http://schemas.openxmlformats.org/officeDocument/2006/relationships/image" Target="../media/image2.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2.tiff"/><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US" dirty="0" err="1" smtClean="0"/>
              <a:t>Jupyter</a:t>
            </a:r>
            <a:r>
              <a:rPr lang="en-US" dirty="0" smtClean="0"/>
              <a:t> Notebooks</a:t>
            </a:r>
            <a:endParaRPr dirty="0"/>
          </a:p>
        </p:txBody>
      </p:sp>
      <p:sp>
        <p:nvSpPr>
          <p:cNvPr id="55" name="Shape 5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r>
              <a:rPr lang="en-US" dirty="0"/>
              <a:t>The </a:t>
            </a:r>
            <a:r>
              <a:rPr lang="en-US" dirty="0" err="1"/>
              <a:t>Jupyter</a:t>
            </a:r>
            <a:r>
              <a:rPr lang="en-US" dirty="0"/>
              <a:t> Notebook is an </a:t>
            </a:r>
            <a:r>
              <a:rPr lang="en-US" b="1" dirty="0"/>
              <a:t>interactive computing environment</a:t>
            </a:r>
            <a:r>
              <a:rPr lang="en-US" dirty="0"/>
              <a:t> that enables users to author notebook documents that include: - Live code - Interactive widgets - Plots - Narrative text - Equations - Images - Video</a:t>
            </a:r>
          </a:p>
          <a:p>
            <a:r>
              <a:rPr lang="en-US" dirty="0"/>
              <a:t>These documents provide a </a:t>
            </a:r>
            <a:r>
              <a:rPr lang="en-US" b="1" dirty="0"/>
              <a:t>complete and self-contained record of a computation</a:t>
            </a:r>
            <a:r>
              <a:rPr lang="en-US" dirty="0"/>
              <a:t> that can be converted to various formats and </a:t>
            </a:r>
            <a:r>
              <a:rPr lang="en-US" dirty="0" smtClean="0"/>
              <a:t>easily shared </a:t>
            </a:r>
            <a:r>
              <a:rPr lang="en-US" dirty="0"/>
              <a:t>with </a:t>
            </a:r>
            <a:r>
              <a:rPr lang="en-US" dirty="0" smtClean="0"/>
              <a:t>others.</a:t>
            </a:r>
            <a:endParaRPr lang="en-US" dirty="0"/>
          </a:p>
          <a:p>
            <a:pPr marL="0" lvl="0" indent="0" rtl="0">
              <a:spcBef>
                <a:spcPts val="1600"/>
              </a:spcBef>
              <a:spcAft>
                <a:spcPts val="160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Markdown Cells</a:t>
            </a:r>
            <a:endParaRPr lang="en-US" dirty="0"/>
          </a:p>
        </p:txBody>
      </p:sp>
      <p:pic>
        <p:nvPicPr>
          <p:cNvPr id="4" name="Picture 3"/>
          <p:cNvPicPr>
            <a:picLocks noChangeAspect="1"/>
          </p:cNvPicPr>
          <p:nvPr/>
        </p:nvPicPr>
        <p:blipFill>
          <a:blip r:embed="rId2"/>
          <a:stretch>
            <a:fillRect/>
          </a:stretch>
        </p:blipFill>
        <p:spPr>
          <a:xfrm>
            <a:off x="708163" y="1204086"/>
            <a:ext cx="6778487" cy="703920"/>
          </a:xfrm>
          <a:prstGeom prst="rect">
            <a:avLst/>
          </a:prstGeom>
        </p:spPr>
      </p:pic>
      <p:pic>
        <p:nvPicPr>
          <p:cNvPr id="3" name="Picture 2"/>
          <p:cNvPicPr>
            <a:picLocks noChangeAspect="1"/>
          </p:cNvPicPr>
          <p:nvPr/>
        </p:nvPicPr>
        <p:blipFill>
          <a:blip r:embed="rId3"/>
          <a:stretch>
            <a:fillRect/>
          </a:stretch>
        </p:blipFill>
        <p:spPr>
          <a:xfrm>
            <a:off x="546261" y="1963147"/>
            <a:ext cx="8051478" cy="3225618"/>
          </a:xfrm>
          <a:prstGeom prst="rect">
            <a:avLst/>
          </a:prstGeom>
        </p:spPr>
      </p:pic>
    </p:spTree>
    <p:extLst>
      <p:ext uri="{BB962C8B-B14F-4D97-AF65-F5344CB8AC3E}">
        <p14:creationId xmlns:p14="http://schemas.microsoft.com/office/powerpoint/2010/main" val="187645395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Demo</a:t>
            </a:r>
            <a:endParaRPr lang="en-US" dirty="0"/>
          </a:p>
        </p:txBody>
      </p:sp>
      <p:sp>
        <p:nvSpPr>
          <p:cNvPr id="3" name="Text Placeholder 2"/>
          <p:cNvSpPr>
            <a:spLocks noGrp="1"/>
          </p:cNvSpPr>
          <p:nvPr>
            <p:ph type="body" idx="1"/>
          </p:nvPr>
        </p:nvSpPr>
        <p:spPr/>
        <p:txBody>
          <a:bodyPr/>
          <a:lstStyle/>
          <a:p>
            <a:r>
              <a:rPr lang="mr-IN" smtClean="0"/>
              <a:t>…</a:t>
            </a:r>
            <a:endParaRPr lang="en-US"/>
          </a:p>
        </p:txBody>
      </p:sp>
    </p:spTree>
    <p:extLst>
      <p:ext uri="{BB962C8B-B14F-4D97-AF65-F5344CB8AC3E}">
        <p14:creationId xmlns:p14="http://schemas.microsoft.com/office/powerpoint/2010/main" val="18090893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Jupyter</a:t>
            </a:r>
            <a:r>
              <a:rPr lang="en-US" dirty="0" smtClean="0"/>
              <a:t> Notebook</a:t>
            </a:r>
            <a:endParaRPr lang="en-US" dirty="0"/>
          </a:p>
        </p:txBody>
      </p:sp>
      <p:sp>
        <p:nvSpPr>
          <p:cNvPr id="3" name="Text Placeholder 2"/>
          <p:cNvSpPr>
            <a:spLocks noGrp="1"/>
          </p:cNvSpPr>
          <p:nvPr>
            <p:ph type="body" idx="1"/>
          </p:nvPr>
        </p:nvSpPr>
        <p:spPr/>
        <p:txBody>
          <a:bodyPr>
            <a:normAutofit/>
          </a:bodyPr>
          <a:lstStyle/>
          <a:p>
            <a:r>
              <a:rPr lang="en-US" dirty="0"/>
              <a:t>The </a:t>
            </a:r>
            <a:r>
              <a:rPr lang="en-US" dirty="0" err="1"/>
              <a:t>Jupyter</a:t>
            </a:r>
            <a:r>
              <a:rPr lang="en-US" dirty="0"/>
              <a:t> Notebook combines three components:</a:t>
            </a:r>
          </a:p>
          <a:p>
            <a:pPr lvl="1"/>
            <a:r>
              <a:rPr lang="en-US" b="1" dirty="0"/>
              <a:t>The notebook web application</a:t>
            </a:r>
            <a:r>
              <a:rPr lang="en-US" dirty="0"/>
              <a:t>: An interactive web application for writing and running code interactively and authoring notebook documents.</a:t>
            </a:r>
          </a:p>
          <a:p>
            <a:pPr lvl="1"/>
            <a:r>
              <a:rPr lang="en-US" b="1" dirty="0"/>
              <a:t>Kernels</a:t>
            </a:r>
            <a:r>
              <a:rPr lang="en-US" dirty="0"/>
              <a:t>: Separate processes started by the notebook web application that runs users’ code in a given language </a:t>
            </a:r>
            <a:r>
              <a:rPr lang="en-US" dirty="0" smtClean="0"/>
              <a:t>(Python in our case) and </a:t>
            </a:r>
            <a:r>
              <a:rPr lang="en-US" dirty="0"/>
              <a:t>returns output back to the notebook web application. </a:t>
            </a:r>
            <a:endParaRPr lang="en-US" dirty="0" smtClean="0"/>
          </a:p>
          <a:p>
            <a:pPr lvl="1"/>
            <a:r>
              <a:rPr lang="en-US" b="1" dirty="0" smtClean="0"/>
              <a:t>Notebook </a:t>
            </a:r>
            <a:r>
              <a:rPr lang="en-US" b="1" dirty="0"/>
              <a:t>documents</a:t>
            </a:r>
            <a:r>
              <a:rPr lang="en-US" dirty="0"/>
              <a:t>: Self-contained documents that contain a representation of all content visible in the notebook web application, including inputs and outputs of the computations, narrative text, equations, images, and rich media representations of objects. Each notebook document has its own kernel.</a:t>
            </a:r>
          </a:p>
          <a:p>
            <a:pPr lvl="1"/>
            <a:endParaRPr lang="en-US" dirty="0"/>
          </a:p>
        </p:txBody>
      </p:sp>
    </p:spTree>
    <p:extLst>
      <p:ext uri="{BB962C8B-B14F-4D97-AF65-F5344CB8AC3E}">
        <p14:creationId xmlns:p14="http://schemas.microsoft.com/office/powerpoint/2010/main" val="122652421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Notebook</a:t>
            </a:r>
            <a:endParaRPr lang="en-US" dirty="0"/>
          </a:p>
        </p:txBody>
      </p:sp>
      <p:sp>
        <p:nvSpPr>
          <p:cNvPr id="3" name="Text Placeholder 2"/>
          <p:cNvSpPr>
            <a:spLocks noGrp="1"/>
          </p:cNvSpPr>
          <p:nvPr>
            <p:ph type="body" idx="1"/>
          </p:nvPr>
        </p:nvSpPr>
        <p:spPr/>
        <p:txBody>
          <a:bodyPr/>
          <a:lstStyle/>
          <a:p>
            <a:r>
              <a:rPr lang="en-US" dirty="0"/>
              <a:t>Notebook documents contain the </a:t>
            </a:r>
            <a:r>
              <a:rPr lang="en-US" b="1" dirty="0"/>
              <a:t>inputs and outputs</a:t>
            </a:r>
            <a:r>
              <a:rPr lang="en-US" dirty="0"/>
              <a:t> of an </a:t>
            </a:r>
            <a:r>
              <a:rPr lang="en-US" b="1" dirty="0"/>
              <a:t>interactive</a:t>
            </a:r>
            <a:r>
              <a:rPr lang="en-US" dirty="0"/>
              <a:t> session as well as </a:t>
            </a:r>
            <a:r>
              <a:rPr lang="en-US" b="1" dirty="0"/>
              <a:t>narrative text</a:t>
            </a:r>
            <a:r>
              <a:rPr lang="en-US" dirty="0"/>
              <a:t> that accompanies the code but is not meant for execution</a:t>
            </a:r>
            <a:r>
              <a:rPr lang="en-US" dirty="0" smtClean="0"/>
              <a:t>.</a:t>
            </a:r>
          </a:p>
          <a:p>
            <a:r>
              <a:rPr lang="en-US" dirty="0" smtClean="0"/>
              <a:t>It is a </a:t>
            </a:r>
            <a:r>
              <a:rPr lang="en-US" dirty="0"/>
              <a:t>complete and self-contained record of a computation</a:t>
            </a:r>
            <a:r>
              <a:rPr lang="en-US" dirty="0" smtClean="0"/>
              <a:t>.</a:t>
            </a:r>
          </a:p>
          <a:p>
            <a:r>
              <a:rPr lang="en-US" dirty="0"/>
              <a:t>Notebooks consist of a </a:t>
            </a:r>
            <a:r>
              <a:rPr lang="en-US" b="1" dirty="0"/>
              <a:t>linear sequence of cells</a:t>
            </a:r>
            <a:r>
              <a:rPr lang="en-US" dirty="0"/>
              <a:t>. </a:t>
            </a:r>
            <a:r>
              <a:rPr lang="en-US" dirty="0" smtClean="0"/>
              <a:t>The most important kind of cells are</a:t>
            </a:r>
            <a:endParaRPr lang="en-US" dirty="0"/>
          </a:p>
          <a:p>
            <a:pPr lvl="1"/>
            <a:r>
              <a:rPr lang="en-US" b="1" dirty="0"/>
              <a:t>Code cells:</a:t>
            </a:r>
            <a:r>
              <a:rPr lang="en-US" dirty="0"/>
              <a:t> Input and output of live code that is run in the </a:t>
            </a:r>
            <a:r>
              <a:rPr lang="en-US" dirty="0" smtClean="0"/>
              <a:t>Python kernel</a:t>
            </a:r>
            <a:endParaRPr lang="en-US" dirty="0"/>
          </a:p>
          <a:p>
            <a:pPr lvl="1"/>
            <a:r>
              <a:rPr lang="en-US" b="1" dirty="0"/>
              <a:t>Markdown cells:</a:t>
            </a:r>
            <a:r>
              <a:rPr lang="en-US" dirty="0"/>
              <a:t> Narrative text </a:t>
            </a:r>
            <a:r>
              <a:rPr lang="en-US" dirty="0" smtClean="0"/>
              <a:t>written in Markdown, </a:t>
            </a:r>
            <a:r>
              <a:rPr lang="en-US" dirty="0"/>
              <a:t>a lightweight markup </a:t>
            </a:r>
            <a:r>
              <a:rPr lang="en-US" dirty="0" smtClean="0"/>
              <a:t>language</a:t>
            </a:r>
          </a:p>
          <a:p>
            <a:pPr lvl="2"/>
            <a:r>
              <a:rPr lang="en-US" dirty="0"/>
              <a:t>https://</a:t>
            </a:r>
            <a:r>
              <a:rPr lang="en-US" dirty="0" err="1" smtClean="0"/>
              <a:t>github.com</a:t>
            </a:r>
            <a:r>
              <a:rPr lang="en-US" dirty="0" smtClean="0"/>
              <a:t>/</a:t>
            </a:r>
            <a:r>
              <a:rPr lang="en-US" dirty="0" err="1" smtClean="0"/>
              <a:t>adam</a:t>
            </a:r>
            <a:r>
              <a:rPr lang="en-US" dirty="0" smtClean="0"/>
              <a:t>-p/markdown-here/wiki/Markdown-</a:t>
            </a:r>
            <a:r>
              <a:rPr lang="en-US" dirty="0" err="1" smtClean="0"/>
              <a:t>Cheatsheet</a:t>
            </a:r>
            <a:endParaRPr lang="en-US" dirty="0"/>
          </a:p>
          <a:p>
            <a:r>
              <a:rPr lang="en-US" dirty="0"/>
              <a:t/>
            </a:r>
            <a:br>
              <a:rPr lang="en-US" dirty="0"/>
            </a:br>
            <a:endParaRPr lang="en-US" dirty="0"/>
          </a:p>
        </p:txBody>
      </p:sp>
    </p:spTree>
    <p:extLst>
      <p:ext uri="{BB962C8B-B14F-4D97-AF65-F5344CB8AC3E}">
        <p14:creationId xmlns:p14="http://schemas.microsoft.com/office/powerpoint/2010/main" val="14082326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The Notebook dashboard</a:t>
            </a:r>
            <a:br>
              <a:rPr lang="en-US" b="1" dirty="0"/>
            </a:br>
            <a:endParaRPr lang="en-US" dirty="0"/>
          </a:p>
        </p:txBody>
      </p:sp>
      <p:sp>
        <p:nvSpPr>
          <p:cNvPr id="3" name="Text Placeholder 2"/>
          <p:cNvSpPr>
            <a:spLocks noGrp="1"/>
          </p:cNvSpPr>
          <p:nvPr>
            <p:ph type="body" idx="1"/>
          </p:nvPr>
        </p:nvSpPr>
        <p:spPr>
          <a:xfrm>
            <a:off x="311700" y="1152475"/>
            <a:ext cx="8520600" cy="815473"/>
          </a:xfrm>
        </p:spPr>
        <p:txBody>
          <a:bodyPr>
            <a:normAutofit fontScale="77500" lnSpcReduction="20000"/>
          </a:bodyPr>
          <a:lstStyle/>
          <a:p>
            <a:r>
              <a:rPr lang="en-US" dirty="0"/>
              <a:t>When you first start the notebook server, your browser will open to the notebook dashboard. The dashboard serves as a home page for the notebook. Its main purpose is to display the notebooks and files in the current </a:t>
            </a:r>
            <a:r>
              <a:rPr lang="en-US" dirty="0" smtClean="0"/>
              <a:t>directory.</a:t>
            </a:r>
            <a:endParaRPr lang="en-US" dirty="0"/>
          </a:p>
        </p:txBody>
      </p:sp>
      <p:pic>
        <p:nvPicPr>
          <p:cNvPr id="4" name="Picture 3"/>
          <p:cNvPicPr>
            <a:picLocks noChangeAspect="1"/>
          </p:cNvPicPr>
          <p:nvPr/>
        </p:nvPicPr>
        <p:blipFill>
          <a:blip r:embed="rId2"/>
          <a:stretch>
            <a:fillRect/>
          </a:stretch>
        </p:blipFill>
        <p:spPr>
          <a:xfrm>
            <a:off x="1738173" y="1967948"/>
            <a:ext cx="4702384" cy="3079437"/>
          </a:xfrm>
          <a:prstGeom prst="rect">
            <a:avLst/>
          </a:prstGeom>
        </p:spPr>
      </p:pic>
      <p:sp>
        <p:nvSpPr>
          <p:cNvPr id="5" name="Left Arrow 4"/>
          <p:cNvSpPr/>
          <p:nvPr/>
        </p:nvSpPr>
        <p:spPr>
          <a:xfrm>
            <a:off x="6251718" y="2405269"/>
            <a:ext cx="616226" cy="327992"/>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87208" y="2315819"/>
            <a:ext cx="1249060" cy="523220"/>
          </a:xfrm>
          <a:prstGeom prst="rect">
            <a:avLst/>
          </a:prstGeom>
          <a:noFill/>
        </p:spPr>
        <p:txBody>
          <a:bodyPr wrap="none" rtlCol="0">
            <a:spAutoFit/>
          </a:bodyPr>
          <a:lstStyle/>
          <a:p>
            <a:r>
              <a:rPr lang="en-US" dirty="0" smtClean="0"/>
              <a:t>Create a new</a:t>
            </a:r>
          </a:p>
          <a:p>
            <a:r>
              <a:rPr lang="en-US" dirty="0" smtClean="0"/>
              <a:t>Notebook</a:t>
            </a:r>
            <a:endParaRPr lang="en-US" dirty="0"/>
          </a:p>
        </p:txBody>
      </p:sp>
    </p:spTree>
    <p:extLst>
      <p:ext uri="{BB962C8B-B14F-4D97-AF65-F5344CB8AC3E}">
        <p14:creationId xmlns:p14="http://schemas.microsoft.com/office/powerpoint/2010/main" val="15171187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Notebook Document</a:t>
            </a:r>
            <a:endParaRPr lang="en-US" dirty="0"/>
          </a:p>
        </p:txBody>
      </p:sp>
      <p:sp>
        <p:nvSpPr>
          <p:cNvPr id="3" name="Text Placeholder 2"/>
          <p:cNvSpPr>
            <a:spLocks noGrp="1"/>
          </p:cNvSpPr>
          <p:nvPr>
            <p:ph type="body" idx="1"/>
          </p:nvPr>
        </p:nvSpPr>
        <p:spPr>
          <a:xfrm>
            <a:off x="311700" y="2435087"/>
            <a:ext cx="8520600" cy="2133788"/>
          </a:xfrm>
        </p:spPr>
        <p:txBody>
          <a:bodyPr/>
          <a:lstStyle/>
          <a:p>
            <a:r>
              <a:rPr lang="en-US" dirty="0" smtClean="0"/>
              <a:t>Insert new cells</a:t>
            </a:r>
          </a:p>
          <a:p>
            <a:r>
              <a:rPr lang="en-US" dirty="0" smtClean="0"/>
              <a:t>Edit/format cells</a:t>
            </a:r>
          </a:p>
          <a:p>
            <a:r>
              <a:rPr lang="en-US" dirty="0" smtClean="0"/>
              <a:t>Move cells around in the document</a:t>
            </a:r>
          </a:p>
          <a:p>
            <a:r>
              <a:rPr lang="en-US" dirty="0" smtClean="0"/>
              <a:t>Shutdown the notebook document</a:t>
            </a:r>
            <a:endParaRPr lang="en-US" dirty="0"/>
          </a:p>
        </p:txBody>
      </p:sp>
      <p:pic>
        <p:nvPicPr>
          <p:cNvPr id="4" name="Picture 3"/>
          <p:cNvPicPr>
            <a:picLocks noChangeAspect="1"/>
          </p:cNvPicPr>
          <p:nvPr/>
        </p:nvPicPr>
        <p:blipFill>
          <a:blip r:embed="rId2"/>
          <a:stretch>
            <a:fillRect/>
          </a:stretch>
        </p:blipFill>
        <p:spPr>
          <a:xfrm>
            <a:off x="546653" y="1374446"/>
            <a:ext cx="6778487" cy="703920"/>
          </a:xfrm>
          <a:prstGeom prst="rect">
            <a:avLst/>
          </a:prstGeom>
        </p:spPr>
      </p:pic>
    </p:spTree>
    <p:extLst>
      <p:ext uri="{BB962C8B-B14F-4D97-AF65-F5344CB8AC3E}">
        <p14:creationId xmlns:p14="http://schemas.microsoft.com/office/powerpoint/2010/main" val="5503084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Code Cells</a:t>
            </a:r>
            <a:endParaRPr lang="en-US" dirty="0"/>
          </a:p>
        </p:txBody>
      </p:sp>
      <p:sp>
        <p:nvSpPr>
          <p:cNvPr id="3" name="Text Placeholder 2"/>
          <p:cNvSpPr>
            <a:spLocks noGrp="1"/>
          </p:cNvSpPr>
          <p:nvPr>
            <p:ph type="body" idx="1"/>
          </p:nvPr>
        </p:nvSpPr>
        <p:spPr>
          <a:xfrm>
            <a:off x="311700" y="1152475"/>
            <a:ext cx="8520600" cy="1382003"/>
          </a:xfrm>
        </p:spPr>
        <p:txBody>
          <a:bodyPr>
            <a:normAutofit fontScale="77500" lnSpcReduction="20000"/>
          </a:bodyPr>
          <a:lstStyle/>
          <a:p>
            <a:r>
              <a:rPr lang="en-US" dirty="0"/>
              <a:t>First and foremost, the </a:t>
            </a:r>
            <a:r>
              <a:rPr lang="en-US" dirty="0" err="1"/>
              <a:t>Jupyter</a:t>
            </a:r>
            <a:r>
              <a:rPr lang="en-US" dirty="0"/>
              <a:t> Notebook is an interactive environment for writing and running code. </a:t>
            </a:r>
            <a:endParaRPr lang="en-US" dirty="0" smtClean="0"/>
          </a:p>
          <a:p>
            <a:r>
              <a:rPr lang="en-US" dirty="0" smtClean="0"/>
              <a:t>The </a:t>
            </a:r>
            <a:r>
              <a:rPr lang="en-US" dirty="0"/>
              <a:t>notebook is capable of running code in a wide range of languages. However, each notebook is associated with a single kernel. </a:t>
            </a:r>
            <a:r>
              <a:rPr lang="en-US" dirty="0" smtClean="0"/>
              <a:t>Our notebooks are </a:t>
            </a:r>
            <a:r>
              <a:rPr lang="en-US" dirty="0"/>
              <a:t>associated with the </a:t>
            </a:r>
            <a:r>
              <a:rPr lang="en-US" dirty="0" err="1"/>
              <a:t>IPython</a:t>
            </a:r>
            <a:r>
              <a:rPr lang="en-US" dirty="0"/>
              <a:t> </a:t>
            </a:r>
            <a:r>
              <a:rPr lang="en-US" dirty="0" smtClean="0"/>
              <a:t>kernel</a:t>
            </a:r>
            <a:r>
              <a:rPr lang="en-US" dirty="0"/>
              <a:t>, </a:t>
            </a:r>
            <a:r>
              <a:rPr lang="en-US" dirty="0" smtClean="0"/>
              <a:t>therefore </a:t>
            </a:r>
            <a:r>
              <a:rPr lang="en-US" dirty="0"/>
              <a:t>runs Python code</a:t>
            </a:r>
            <a:r>
              <a:rPr lang="en-US" dirty="0" smtClean="0"/>
              <a:t>.</a:t>
            </a:r>
          </a:p>
          <a:p>
            <a:r>
              <a:rPr lang="en-US" dirty="0"/>
              <a:t>Code cells allow you to enter and run </a:t>
            </a:r>
            <a:r>
              <a:rPr lang="en-US" dirty="0" smtClean="0"/>
              <a:t>code.</a:t>
            </a:r>
            <a:endParaRPr lang="en-US" dirty="0"/>
          </a:p>
          <a:p>
            <a:endParaRPr lang="en-US" dirty="0"/>
          </a:p>
        </p:txBody>
      </p:sp>
      <p:pic>
        <p:nvPicPr>
          <p:cNvPr id="5" name="Picture 4"/>
          <p:cNvPicPr>
            <a:picLocks noChangeAspect="1"/>
          </p:cNvPicPr>
          <p:nvPr/>
        </p:nvPicPr>
        <p:blipFill>
          <a:blip r:embed="rId2"/>
          <a:stretch>
            <a:fillRect/>
          </a:stretch>
        </p:blipFill>
        <p:spPr>
          <a:xfrm>
            <a:off x="797615" y="3007157"/>
            <a:ext cx="6177005" cy="1094114"/>
          </a:xfrm>
          <a:prstGeom prst="rect">
            <a:avLst/>
          </a:prstGeom>
        </p:spPr>
      </p:pic>
      <p:sp>
        <p:nvSpPr>
          <p:cNvPr id="6" name="TextBox 5"/>
          <p:cNvSpPr txBox="1"/>
          <p:nvPr/>
        </p:nvSpPr>
        <p:spPr>
          <a:xfrm>
            <a:off x="7335080" y="3289854"/>
            <a:ext cx="1061509" cy="307777"/>
          </a:xfrm>
          <a:prstGeom prst="rect">
            <a:avLst/>
          </a:prstGeom>
          <a:noFill/>
        </p:spPr>
        <p:txBody>
          <a:bodyPr wrap="none" rtlCol="0">
            <a:spAutoFit/>
          </a:bodyPr>
          <a:lstStyle/>
          <a:p>
            <a:r>
              <a:rPr lang="en-US" dirty="0" smtClean="0"/>
              <a:t>Code Cells</a:t>
            </a:r>
            <a:endParaRPr lang="en-US" dirty="0"/>
          </a:p>
        </p:txBody>
      </p:sp>
      <p:sp>
        <p:nvSpPr>
          <p:cNvPr id="7" name="TextBox 6"/>
          <p:cNvSpPr txBox="1"/>
          <p:nvPr/>
        </p:nvSpPr>
        <p:spPr>
          <a:xfrm>
            <a:off x="1560444" y="4114800"/>
            <a:ext cx="4871847" cy="307777"/>
          </a:xfrm>
          <a:prstGeom prst="rect">
            <a:avLst/>
          </a:prstGeom>
          <a:noFill/>
        </p:spPr>
        <p:txBody>
          <a:bodyPr wrap="none" rtlCol="0">
            <a:spAutoFit/>
          </a:bodyPr>
          <a:lstStyle/>
          <a:p>
            <a:r>
              <a:rPr lang="en-US" dirty="0" smtClean="0"/>
              <a:t>Variable </a:t>
            </a:r>
            <a:r>
              <a:rPr lang="en-US" smtClean="0"/>
              <a:t>definitions carry across cells in a single document!</a:t>
            </a:r>
            <a:endParaRPr lang="en-US"/>
          </a:p>
        </p:txBody>
      </p:sp>
      <p:pic>
        <p:nvPicPr>
          <p:cNvPr id="8" name="Picture 7"/>
          <p:cNvPicPr>
            <a:picLocks noChangeAspect="1"/>
          </p:cNvPicPr>
          <p:nvPr/>
        </p:nvPicPr>
        <p:blipFill>
          <a:blip r:embed="rId3"/>
          <a:stretch>
            <a:fillRect/>
          </a:stretch>
        </p:blipFill>
        <p:spPr>
          <a:xfrm>
            <a:off x="797615" y="2317268"/>
            <a:ext cx="6778487" cy="703920"/>
          </a:xfrm>
          <a:prstGeom prst="rect">
            <a:avLst/>
          </a:prstGeom>
        </p:spPr>
      </p:pic>
      <p:sp>
        <p:nvSpPr>
          <p:cNvPr id="9" name="Up Arrow 8"/>
          <p:cNvSpPr/>
          <p:nvPr/>
        </p:nvSpPr>
        <p:spPr>
          <a:xfrm>
            <a:off x="2832653" y="2832654"/>
            <a:ext cx="238540" cy="457200"/>
          </a:xfrm>
          <a:prstGeom prst="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p:cNvSpPr txBox="1"/>
          <p:nvPr/>
        </p:nvSpPr>
        <p:spPr>
          <a:xfrm>
            <a:off x="2695282" y="3280253"/>
            <a:ext cx="513282" cy="523220"/>
          </a:xfrm>
          <a:prstGeom prst="rect">
            <a:avLst/>
          </a:prstGeom>
          <a:noFill/>
        </p:spPr>
        <p:txBody>
          <a:bodyPr wrap="none" rtlCol="0">
            <a:spAutoFit/>
          </a:bodyPr>
          <a:lstStyle/>
          <a:p>
            <a:r>
              <a:rPr lang="en-US" dirty="0" smtClean="0"/>
              <a:t>Run</a:t>
            </a:r>
          </a:p>
          <a:p>
            <a:r>
              <a:rPr lang="en-US" dirty="0" smtClean="0"/>
              <a:t>Cell</a:t>
            </a:r>
            <a:endParaRPr lang="en-US" dirty="0"/>
          </a:p>
        </p:txBody>
      </p:sp>
    </p:spTree>
    <p:extLst>
      <p:ext uri="{BB962C8B-B14F-4D97-AF65-F5344CB8AC3E}">
        <p14:creationId xmlns:p14="http://schemas.microsoft.com/office/powerpoint/2010/main" val="11902597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Kernel</a:t>
            </a:r>
            <a:endParaRPr lang="en-US" dirty="0"/>
          </a:p>
        </p:txBody>
      </p:sp>
      <p:sp>
        <p:nvSpPr>
          <p:cNvPr id="3" name="Text Placeholder 2"/>
          <p:cNvSpPr>
            <a:spLocks noGrp="1"/>
          </p:cNvSpPr>
          <p:nvPr>
            <p:ph type="body" idx="1"/>
          </p:nvPr>
        </p:nvSpPr>
        <p:spPr>
          <a:xfrm>
            <a:off x="311700" y="2266121"/>
            <a:ext cx="8520600" cy="2302753"/>
          </a:xfrm>
        </p:spPr>
        <p:txBody>
          <a:bodyPr/>
          <a:lstStyle/>
          <a:p>
            <a:r>
              <a:rPr lang="en-US" dirty="0"/>
              <a:t>Code is run in a separate process called the Kernel. The Kernel can be interrupted or restarted. </a:t>
            </a:r>
            <a:endParaRPr lang="en-US" dirty="0" smtClean="0"/>
          </a:p>
          <a:p>
            <a:r>
              <a:rPr lang="en-US" dirty="0" smtClean="0"/>
              <a:t>Most useful menu points:</a:t>
            </a:r>
          </a:p>
          <a:p>
            <a:pPr lvl="1"/>
            <a:r>
              <a:rPr lang="en-US" b="1" dirty="0" smtClean="0"/>
              <a:t>Restart &amp; Clear Output </a:t>
            </a:r>
            <a:r>
              <a:rPr lang="mr-IN" dirty="0" smtClean="0"/>
              <a:t>–</a:t>
            </a:r>
            <a:r>
              <a:rPr lang="en-US" dirty="0" smtClean="0"/>
              <a:t> create a fresh instance of the kernel, allows you to load a new copy of modules </a:t>
            </a:r>
            <a:r>
              <a:rPr lang="en-US" dirty="0" err="1" smtClean="0"/>
              <a:t>etc</a:t>
            </a:r>
            <a:r>
              <a:rPr lang="en-US" dirty="0" smtClean="0"/>
              <a:t> and clears all the output fields.</a:t>
            </a:r>
          </a:p>
          <a:p>
            <a:pPr lvl="1"/>
            <a:r>
              <a:rPr lang="en-US" b="1" dirty="0" smtClean="0"/>
              <a:t>Restart &amp; Run All </a:t>
            </a:r>
            <a:r>
              <a:rPr lang="mr-IN" dirty="0" smtClean="0"/>
              <a:t>–</a:t>
            </a:r>
            <a:r>
              <a:rPr lang="en-US" dirty="0" smtClean="0"/>
              <a:t> create a fresh instance of the kernel and rerun all the code cells in the Notebook</a:t>
            </a:r>
            <a:r>
              <a:rPr lang="en-US" dirty="0"/>
              <a:t/>
            </a:r>
            <a:br>
              <a:rPr lang="en-US" dirty="0"/>
            </a:br>
            <a:endParaRPr lang="en-US" dirty="0"/>
          </a:p>
        </p:txBody>
      </p:sp>
      <p:pic>
        <p:nvPicPr>
          <p:cNvPr id="4" name="Picture 3"/>
          <p:cNvPicPr>
            <a:picLocks noChangeAspect="1"/>
          </p:cNvPicPr>
          <p:nvPr/>
        </p:nvPicPr>
        <p:blipFill>
          <a:blip r:embed="rId2"/>
          <a:stretch>
            <a:fillRect/>
          </a:stretch>
        </p:blipFill>
        <p:spPr>
          <a:xfrm>
            <a:off x="767797" y="1289963"/>
            <a:ext cx="6778487" cy="703920"/>
          </a:xfrm>
          <a:prstGeom prst="rect">
            <a:avLst/>
          </a:prstGeom>
        </p:spPr>
      </p:pic>
      <p:sp>
        <p:nvSpPr>
          <p:cNvPr id="5" name="Down Arrow 4"/>
          <p:cNvSpPr/>
          <p:nvPr/>
        </p:nvSpPr>
        <p:spPr>
          <a:xfrm>
            <a:off x="3319670" y="651944"/>
            <a:ext cx="367747" cy="731562"/>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64298065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Saving the Notebook</a:t>
            </a:r>
            <a:endParaRPr lang="en-US" dirty="0"/>
          </a:p>
        </p:txBody>
      </p:sp>
      <p:sp>
        <p:nvSpPr>
          <p:cNvPr id="3" name="Text Placeholder 2"/>
          <p:cNvSpPr>
            <a:spLocks noGrp="1"/>
          </p:cNvSpPr>
          <p:nvPr>
            <p:ph type="body" idx="1"/>
          </p:nvPr>
        </p:nvSpPr>
        <p:spPr>
          <a:xfrm>
            <a:off x="311700" y="1997765"/>
            <a:ext cx="8520600" cy="2571110"/>
          </a:xfrm>
        </p:spPr>
        <p:txBody>
          <a:bodyPr/>
          <a:lstStyle/>
          <a:p>
            <a:r>
              <a:rPr lang="en-US" dirty="0" smtClean="0"/>
              <a:t>Save Notebook</a:t>
            </a:r>
          </a:p>
          <a:p>
            <a:pPr lvl="1"/>
            <a:r>
              <a:rPr lang="en-US" dirty="0" smtClean="0"/>
              <a:t>Become </a:t>
            </a:r>
            <a:r>
              <a:rPr lang="en-US" dirty="0" err="1" smtClean="0"/>
              <a:t>ipynb</a:t>
            </a:r>
            <a:r>
              <a:rPr lang="en-US" dirty="0" smtClean="0"/>
              <a:t> </a:t>
            </a:r>
            <a:r>
              <a:rPr lang="mr-IN" dirty="0" smtClean="0"/>
              <a:t>–</a:t>
            </a:r>
            <a:r>
              <a:rPr lang="en-US" dirty="0" smtClean="0"/>
              <a:t>files, ‘</a:t>
            </a:r>
            <a:r>
              <a:rPr lang="en-US" b="1" dirty="0" err="1"/>
              <a:t>i</a:t>
            </a:r>
            <a:r>
              <a:rPr lang="en-US" b="1" dirty="0" err="1" smtClean="0"/>
              <a:t>py</a:t>
            </a:r>
            <a:r>
              <a:rPr lang="en-US" dirty="0" err="1" smtClean="0"/>
              <a:t>thon</a:t>
            </a:r>
            <a:r>
              <a:rPr lang="en-US" dirty="0" smtClean="0"/>
              <a:t> </a:t>
            </a:r>
            <a:r>
              <a:rPr lang="en-US" b="1" dirty="0" smtClean="0"/>
              <a:t>n</a:t>
            </a:r>
            <a:r>
              <a:rPr lang="en-US" dirty="0" smtClean="0"/>
              <a:t>ote</a:t>
            </a:r>
            <a:r>
              <a:rPr lang="en-US" b="1" dirty="0" smtClean="0"/>
              <a:t>b</a:t>
            </a:r>
            <a:r>
              <a:rPr lang="en-US" dirty="0" smtClean="0"/>
              <a:t>ook’</a:t>
            </a:r>
          </a:p>
          <a:p>
            <a:r>
              <a:rPr lang="en-US" dirty="0" smtClean="0"/>
              <a:t>Rename </a:t>
            </a:r>
          </a:p>
          <a:p>
            <a:r>
              <a:rPr lang="en-US" dirty="0" smtClean="0"/>
              <a:t>Manage checkpoints</a:t>
            </a:r>
            <a:endParaRPr lang="en-US" dirty="0"/>
          </a:p>
        </p:txBody>
      </p:sp>
      <p:pic>
        <p:nvPicPr>
          <p:cNvPr id="4" name="Picture 3"/>
          <p:cNvPicPr>
            <a:picLocks noChangeAspect="1"/>
          </p:cNvPicPr>
          <p:nvPr/>
        </p:nvPicPr>
        <p:blipFill>
          <a:blip r:embed="rId2"/>
          <a:stretch>
            <a:fillRect/>
          </a:stretch>
        </p:blipFill>
        <p:spPr>
          <a:xfrm>
            <a:off x="1026215" y="1155785"/>
            <a:ext cx="6778487" cy="703920"/>
          </a:xfrm>
          <a:prstGeom prst="rect">
            <a:avLst/>
          </a:prstGeom>
        </p:spPr>
      </p:pic>
      <p:sp>
        <p:nvSpPr>
          <p:cNvPr id="5" name="Right Arrow 4"/>
          <p:cNvSpPr/>
          <p:nvPr/>
        </p:nvSpPr>
        <p:spPr>
          <a:xfrm>
            <a:off x="467140" y="1192697"/>
            <a:ext cx="695739" cy="29817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6779300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Markdown Cells</a:t>
            </a:r>
            <a:endParaRPr lang="en-US" dirty="0"/>
          </a:p>
        </p:txBody>
      </p:sp>
      <p:pic>
        <p:nvPicPr>
          <p:cNvPr id="4" name="Picture 3"/>
          <p:cNvPicPr>
            <a:picLocks noChangeAspect="1"/>
          </p:cNvPicPr>
          <p:nvPr/>
        </p:nvPicPr>
        <p:blipFill>
          <a:blip r:embed="rId2"/>
          <a:stretch>
            <a:fillRect/>
          </a:stretch>
        </p:blipFill>
        <p:spPr>
          <a:xfrm>
            <a:off x="708163" y="1204086"/>
            <a:ext cx="6778487" cy="703920"/>
          </a:xfrm>
          <a:prstGeom prst="rect">
            <a:avLst/>
          </a:prstGeom>
        </p:spPr>
      </p:pic>
      <p:sp>
        <p:nvSpPr>
          <p:cNvPr id="5" name="Down Arrow 4"/>
          <p:cNvSpPr/>
          <p:nvPr/>
        </p:nvSpPr>
        <p:spPr>
          <a:xfrm>
            <a:off x="2693503" y="922246"/>
            <a:ext cx="327992" cy="67555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3"/>
          <a:stretch>
            <a:fillRect/>
          </a:stretch>
        </p:blipFill>
        <p:spPr>
          <a:xfrm>
            <a:off x="311700" y="1963147"/>
            <a:ext cx="7653130" cy="2665428"/>
          </a:xfrm>
          <a:prstGeom prst="rect">
            <a:avLst/>
          </a:prstGeom>
        </p:spPr>
      </p:pic>
      <p:sp>
        <p:nvSpPr>
          <p:cNvPr id="8" name="TextBox 7"/>
          <p:cNvSpPr txBox="1"/>
          <p:nvPr/>
        </p:nvSpPr>
        <p:spPr>
          <a:xfrm>
            <a:off x="3021495" y="836169"/>
            <a:ext cx="750526" cy="307777"/>
          </a:xfrm>
          <a:prstGeom prst="rect">
            <a:avLst/>
          </a:prstGeom>
          <a:noFill/>
        </p:spPr>
        <p:txBody>
          <a:bodyPr wrap="none" rtlCol="0">
            <a:spAutoFit/>
          </a:bodyPr>
          <a:lstStyle/>
          <a:p>
            <a:r>
              <a:rPr lang="en-US" smtClean="0"/>
              <a:t>Format</a:t>
            </a:r>
            <a:endParaRPr lang="en-US"/>
          </a:p>
        </p:txBody>
      </p:sp>
    </p:spTree>
    <p:extLst>
      <p:ext uri="{BB962C8B-B14F-4D97-AF65-F5344CB8AC3E}">
        <p14:creationId xmlns:p14="http://schemas.microsoft.com/office/powerpoint/2010/main" val="98129925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7350</TotalTime>
  <Words>377</Words>
  <Application>Microsoft Macintosh PowerPoint</Application>
  <PresentationFormat>On-screen Show (16:9)</PresentationFormat>
  <Paragraphs>48</Paragraphs>
  <Slides>11</Slides>
  <Notes>1</Notes>
  <HiddenSlides>0</HiddenSlides>
  <MMClips>0</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11</vt:i4>
      </vt:variant>
    </vt:vector>
  </HeadingPairs>
  <TitlesOfParts>
    <vt:vector size="13" baseType="lpstr">
      <vt:lpstr>Arial</vt:lpstr>
      <vt:lpstr>Simple Light</vt:lpstr>
      <vt:lpstr>Jupyter Notebooks</vt:lpstr>
      <vt:lpstr>Jupyter Notebook</vt:lpstr>
      <vt:lpstr>The Notebook</vt:lpstr>
      <vt:lpstr>The Notebook dashboard </vt:lpstr>
      <vt:lpstr>The Notebook Document</vt:lpstr>
      <vt:lpstr>Code Cells</vt:lpstr>
      <vt:lpstr>The Kernel</vt:lpstr>
      <vt:lpstr>Saving the Notebook</vt:lpstr>
      <vt:lpstr>Markdown Cells</vt:lpstr>
      <vt:lpstr>Markdown Cells</vt:lpstr>
      <vt:lpstr>Demo</vt:lpstr>
    </vt:vector>
  </TitlesOfParts>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 Lists, Arrays, and Data Frames</dc:title>
  <cp:lastModifiedBy>Lutz Hamel</cp:lastModifiedBy>
  <cp:revision>17</cp:revision>
  <cp:lastPrinted>2018-02-08T03:24:50Z</cp:lastPrinted>
  <dcterms:modified xsi:type="dcterms:W3CDTF">2018-02-08T07:55:05Z</dcterms:modified>
</cp:coreProperties>
</file>